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5" r:id="rId4"/>
    <p:sldId id="258" r:id="rId5"/>
    <p:sldId id="261" r:id="rId6"/>
    <p:sldId id="266" r:id="rId7"/>
    <p:sldId id="267" r:id="rId8"/>
    <p:sldId id="263" r:id="rId9"/>
    <p:sldId id="269" r:id="rId10"/>
    <p:sldId id="264" r:id="rId11"/>
    <p:sldId id="268" r:id="rId12"/>
    <p:sldId id="270" r:id="rId13"/>
    <p:sldId id="273" r:id="rId14"/>
    <p:sldId id="271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187" autoAdjust="0"/>
  </p:normalViewPr>
  <p:slideViewPr>
    <p:cSldViewPr snapToGrid="0">
      <p:cViewPr varScale="1">
        <p:scale>
          <a:sx n="102" d="100"/>
          <a:sy n="102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7BB56-DA99-4728-A5D9-ACF276D2656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123B6-CDAE-4E00-992C-A3806D03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6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3B6-CDAE-4E00-992C-A3806D03F9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5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3B6-CDAE-4E00-992C-A3806D03F9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3B6-CDAE-4E00-992C-A3806D03F9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3B6-CDAE-4E00-992C-A3806D03F9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95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123B6-CDAE-4E00-992C-A3806D03F9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1.dso.mi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3336639"/>
            <a:ext cx="7583056" cy="956731"/>
          </a:xfrm>
        </p:spPr>
        <p:txBody>
          <a:bodyPr>
            <a:normAutofit/>
          </a:bodyPr>
          <a:lstStyle/>
          <a:p>
            <a:r>
              <a:rPr lang="en-US" sz="5400" cap="none" dirty="0"/>
              <a:t>Spring Co-Op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8990" y="4274898"/>
            <a:ext cx="3034019" cy="583434"/>
          </a:xfrm>
        </p:spPr>
        <p:txBody>
          <a:bodyPr>
            <a:normAutofit/>
          </a:bodyPr>
          <a:lstStyle/>
          <a:p>
            <a:pPr algn="l"/>
            <a:r>
              <a:rPr lang="en-US" sz="2800" cap="none" dirty="0"/>
              <a:t>By Tyler Karpowicz</a:t>
            </a:r>
          </a:p>
        </p:txBody>
      </p:sp>
    </p:spTree>
    <p:extLst>
      <p:ext uri="{BB962C8B-B14F-4D97-AF65-F5344CB8AC3E}">
        <p14:creationId xmlns:p14="http://schemas.microsoft.com/office/powerpoint/2010/main" val="354697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technological connection">
            <a:extLst>
              <a:ext uri="{FF2B5EF4-FFF2-40B4-BE49-F238E27FC236}">
                <a16:creationId xmlns:a16="http://schemas.microsoft.com/office/drawing/2014/main" id="{AE11DFC2-91C7-26E0-2BCE-FAA692D0D8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750" y="498396"/>
            <a:ext cx="6568497" cy="824917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Build Room</a:t>
            </a:r>
          </a:p>
        </p:txBody>
      </p:sp>
      <p:pic>
        <p:nvPicPr>
          <p:cNvPr id="9" name="Picture 8" descr="Illuminated server room panel">
            <a:extLst>
              <a:ext uri="{FF2B5EF4-FFF2-40B4-BE49-F238E27FC236}">
                <a16:creationId xmlns:a16="http://schemas.microsoft.com/office/drawing/2014/main" id="{02A04AA1-1CB8-B158-86D8-657BCB799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65" y="3466631"/>
            <a:ext cx="4340519" cy="289297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80" y="1323313"/>
            <a:ext cx="7165111" cy="5382287"/>
          </a:xfrm>
        </p:spPr>
        <p:txBody>
          <a:bodyPr anchor="t">
            <a:normAutofit/>
          </a:bodyPr>
          <a:lstStyle/>
          <a:p>
            <a:r>
              <a:rPr lang="en-US" sz="2400" dirty="0"/>
              <a:t>Backstage Pass</a:t>
            </a:r>
          </a:p>
          <a:p>
            <a:pPr lvl="1"/>
            <a:r>
              <a:rPr lang="en-US" sz="2000" dirty="0"/>
              <a:t>Learned how to Keep Track of Company Assets (Asset Tags and Hard Drive Serial Numbers)</a:t>
            </a:r>
          </a:p>
          <a:p>
            <a:pPr lvl="1"/>
            <a:r>
              <a:rPr lang="en-US" sz="2000" dirty="0"/>
              <a:t>Assisted with Implementing LDAP for Symantec</a:t>
            </a:r>
          </a:p>
          <a:p>
            <a:r>
              <a:rPr lang="en-US" sz="2400" dirty="0"/>
              <a:t>SAPTS</a:t>
            </a:r>
          </a:p>
          <a:p>
            <a:pPr lvl="1"/>
            <a:r>
              <a:rPr lang="en-US" sz="2000" dirty="0"/>
              <a:t>Setup Build Room Servers</a:t>
            </a:r>
          </a:p>
          <a:p>
            <a:pPr lvl="1"/>
            <a:r>
              <a:rPr lang="en-US" sz="2000" dirty="0"/>
              <a:t>Installed Windows Server 2019</a:t>
            </a:r>
          </a:p>
          <a:p>
            <a:pPr lvl="1"/>
            <a:r>
              <a:rPr lang="en-US" sz="2000" dirty="0"/>
              <a:t>Installed SCAP Compliance Checker and STIG Viewer</a:t>
            </a:r>
          </a:p>
          <a:p>
            <a:pPr lvl="2"/>
            <a:r>
              <a:rPr lang="en-US" sz="1600" dirty="0"/>
              <a:t>Conducted SCAP Scans on a Server</a:t>
            </a:r>
          </a:p>
          <a:p>
            <a:pPr lvl="2"/>
            <a:r>
              <a:rPr lang="en-US" sz="1600" dirty="0"/>
              <a:t>Utilized STIG Viewer to Harden a Server</a:t>
            </a:r>
          </a:p>
          <a:p>
            <a:pPr lvl="1"/>
            <a:r>
              <a:rPr lang="en-US" sz="2000" dirty="0"/>
              <a:t>Utilized Active Directory to Make New User Accounts &amp; Installed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190838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technological connection">
            <a:extLst>
              <a:ext uri="{FF2B5EF4-FFF2-40B4-BE49-F238E27FC236}">
                <a16:creationId xmlns:a16="http://schemas.microsoft.com/office/drawing/2014/main" id="{AE11DFC2-91C7-26E0-2BCE-FAA692D0D8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041" y="663650"/>
            <a:ext cx="7593916" cy="824917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Hardening Client Laptops (6 Total)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21" y="1496920"/>
            <a:ext cx="5414878" cy="5031981"/>
          </a:xfrm>
        </p:spPr>
        <p:txBody>
          <a:bodyPr anchor="t">
            <a:normAutofit/>
          </a:bodyPr>
          <a:lstStyle/>
          <a:p>
            <a:r>
              <a:rPr lang="en-US" sz="2000" dirty="0"/>
              <a:t>Installed Drivers</a:t>
            </a:r>
          </a:p>
          <a:p>
            <a:r>
              <a:rPr lang="en-US" sz="2000" dirty="0"/>
              <a:t>Installed Requested Programs</a:t>
            </a:r>
          </a:p>
          <a:p>
            <a:r>
              <a:rPr lang="en-US" sz="2000" dirty="0"/>
              <a:t>Preformed Symantec Anti-Virus Scans (Full and Active Scans)</a:t>
            </a:r>
          </a:p>
          <a:p>
            <a:r>
              <a:rPr lang="en-US" sz="2000" dirty="0"/>
              <a:t>Created GPO Backups</a:t>
            </a:r>
          </a:p>
          <a:p>
            <a:r>
              <a:rPr lang="en-US" sz="2000" dirty="0"/>
              <a:t>Utilized the DISA STIG GPO Package, and Arun’s GPO Package</a:t>
            </a:r>
          </a:p>
          <a:p>
            <a:r>
              <a:rPr lang="en-US" sz="2000" dirty="0"/>
              <a:t>Utilized Evaluate-STIG and Evaluate-STIG </a:t>
            </a:r>
            <a:r>
              <a:rPr lang="en-US" sz="2000" dirty="0" err="1"/>
              <a:t>AnswerFiles</a:t>
            </a:r>
            <a:endParaRPr lang="en-US" sz="2000" dirty="0"/>
          </a:p>
          <a:p>
            <a:r>
              <a:rPr lang="en-US" sz="2000" dirty="0"/>
              <a:t>Installed / Licensed Tenable Nessus</a:t>
            </a:r>
          </a:p>
          <a:p>
            <a:r>
              <a:rPr lang="en-US" sz="2000" dirty="0"/>
              <a:t>Troubleshooted &amp; Fixed a Variety of Issues Along the Way</a:t>
            </a:r>
          </a:p>
        </p:txBody>
      </p:sp>
      <p:pic>
        <p:nvPicPr>
          <p:cNvPr id="6" name="Picture 5" descr="A person typing on a keyboard&#10;&#10;Description automatically generated with low confidence">
            <a:extLst>
              <a:ext uri="{FF2B5EF4-FFF2-40B4-BE49-F238E27FC236}">
                <a16:creationId xmlns:a16="http://schemas.microsoft.com/office/drawing/2014/main" id="{42C6E059-FA4B-F486-4C1B-F7C18C30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090" y="4295447"/>
            <a:ext cx="3662492" cy="2396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E7219-7F3D-7895-BE4A-B826763B3591}"/>
              </a:ext>
            </a:extLst>
          </p:cNvPr>
          <p:cNvSpPr txBox="1"/>
          <p:nvPr/>
        </p:nvSpPr>
        <p:spPr>
          <a:xfrm>
            <a:off x="5727027" y="1482751"/>
            <a:ext cx="578385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Installed and Utilized SCAP Compliance Checker &amp; STIG Viewer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MS_Edge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Windows Firewall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Windows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Adobe Acrobat Reader Continuous 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Microsoft Word 2016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Microsoft PowerPoint 2016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Microsoft Excel 2016</a:t>
            </a:r>
          </a:p>
        </p:txBody>
      </p:sp>
    </p:spTree>
    <p:extLst>
      <p:ext uri="{BB962C8B-B14F-4D97-AF65-F5344CB8AC3E}">
        <p14:creationId xmlns:p14="http://schemas.microsoft.com/office/powerpoint/2010/main" val="3436193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13" y="749559"/>
            <a:ext cx="3102933" cy="824917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Maker Space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24" y="1565143"/>
            <a:ext cx="6649757" cy="463911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Obtained Clearance for Maker Space</a:t>
            </a:r>
          </a:p>
          <a:p>
            <a:r>
              <a:rPr lang="en-US" sz="2000" dirty="0"/>
              <a:t>Completed all Necessary Trainings</a:t>
            </a:r>
          </a:p>
          <a:p>
            <a:pPr lvl="1"/>
            <a:r>
              <a:rPr lang="en-US" sz="1800" dirty="0"/>
              <a:t>Machine Shop Safety</a:t>
            </a:r>
          </a:p>
          <a:p>
            <a:pPr lvl="1"/>
            <a:r>
              <a:rPr lang="en-US" sz="1800" dirty="0"/>
              <a:t>Personal Protective Equipment</a:t>
            </a:r>
          </a:p>
          <a:p>
            <a:pPr lvl="1"/>
            <a:r>
              <a:rPr lang="en-US" sz="1800" dirty="0"/>
              <a:t>Toxic Metals Awareness</a:t>
            </a:r>
          </a:p>
          <a:p>
            <a:pPr lvl="1"/>
            <a:r>
              <a:rPr lang="en-US" sz="1800" dirty="0"/>
              <a:t>Hazardous Waste Awareness</a:t>
            </a:r>
          </a:p>
          <a:p>
            <a:pPr lvl="1"/>
            <a:r>
              <a:rPr lang="en-US" sz="1800" dirty="0"/>
              <a:t>Hazard Communication</a:t>
            </a:r>
          </a:p>
          <a:p>
            <a:r>
              <a:rPr lang="en-US" sz="2000" dirty="0"/>
              <a:t>Created an Account for </a:t>
            </a:r>
            <a:r>
              <a:rPr lang="en-US" sz="2000" dirty="0" err="1"/>
              <a:t>Eiger</a:t>
            </a:r>
            <a:r>
              <a:rPr lang="en-US" sz="2000" dirty="0"/>
              <a:t>, to Utilize the 3D-Printers</a:t>
            </a:r>
          </a:p>
          <a:p>
            <a:r>
              <a:rPr lang="en-US" sz="2000" dirty="0"/>
              <a:t>3D-Printed an ID Badge-Holder Model from </a:t>
            </a:r>
            <a:r>
              <a:rPr lang="en-US" sz="2000" dirty="0" err="1"/>
              <a:t>Thingiverse</a:t>
            </a:r>
            <a:endParaRPr lang="en-US" sz="2000" dirty="0"/>
          </a:p>
          <a:p>
            <a:r>
              <a:rPr lang="en-US" sz="2000" dirty="0"/>
              <a:t>Learned and Utilized Blender to Edit a .STL File from </a:t>
            </a:r>
            <a:r>
              <a:rPr lang="en-US" sz="2000" dirty="0" err="1"/>
              <a:t>Thingiverse</a:t>
            </a:r>
            <a:r>
              <a:rPr lang="en-US" sz="2000" dirty="0"/>
              <a:t>, to Fix Dimensional Issues</a:t>
            </a:r>
          </a:p>
          <a:p>
            <a:r>
              <a:rPr lang="en-US" sz="2000" dirty="0"/>
              <a:t>3D-Printed 3 Copies of the Blender-Corrected ID Badge-Holder .STL File</a:t>
            </a:r>
          </a:p>
        </p:txBody>
      </p:sp>
      <p:pic>
        <p:nvPicPr>
          <p:cNvPr id="6" name="Picture 5" descr="A picture containing indoor, appliance, white, sink&#10;&#10;Description automatically generated">
            <a:extLst>
              <a:ext uri="{FF2B5EF4-FFF2-40B4-BE49-F238E27FC236}">
                <a16:creationId xmlns:a16="http://schemas.microsoft.com/office/drawing/2014/main" id="{DA8FEE91-3D0C-808C-4FCB-4858FADA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0" y="3726454"/>
            <a:ext cx="4489672" cy="3131546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3BE98A-4B7B-845B-B13A-85BB5125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68323"/>
            <a:ext cx="5713883" cy="30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1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787463"/>
            <a:ext cx="10131425" cy="824917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Platform One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612380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sz="2000" dirty="0"/>
              <a:t>Researched and Reviewed Documentation on the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Platform One Website</a:t>
            </a:r>
            <a:endParaRPr lang="en-US" sz="2000" dirty="0"/>
          </a:p>
          <a:p>
            <a:r>
              <a:rPr lang="en-US" sz="2000" dirty="0"/>
              <a:t>Communicated Questions and Concerns about Platform One with Sys Admin Colleagues</a:t>
            </a:r>
          </a:p>
          <a:p>
            <a:r>
              <a:rPr lang="en-US" sz="2000" dirty="0"/>
              <a:t>Collected a Variety of Thoughts, Questions, and Concerns, and Reached out to a Platform One Reseller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AAD0C11-254C-D61D-8F77-BB3B971DB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302" y="3535770"/>
            <a:ext cx="8330067" cy="30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759755"/>
            <a:ext cx="10131425" cy="824917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Completed HELP Tickets on JIRA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18" y="1566200"/>
            <a:ext cx="5658681" cy="3547308"/>
          </a:xfrm>
        </p:spPr>
        <p:txBody>
          <a:bodyPr anchor="t">
            <a:normAutofit/>
          </a:bodyPr>
          <a:lstStyle/>
          <a:p>
            <a:r>
              <a:rPr lang="en-US" sz="2000" dirty="0"/>
              <a:t>Setup Windows Administrative Tools / Remote Server Admin Tools</a:t>
            </a:r>
          </a:p>
          <a:p>
            <a:r>
              <a:rPr lang="en-US" sz="2000" dirty="0"/>
              <a:t>Explore BI Documentation</a:t>
            </a:r>
          </a:p>
          <a:p>
            <a:r>
              <a:rPr lang="en-US" sz="2000" dirty="0"/>
              <a:t>Explore IPAM Documentation</a:t>
            </a:r>
          </a:p>
          <a:p>
            <a:r>
              <a:rPr lang="en-US" sz="2000" dirty="0"/>
              <a:t>Test out PXE Booting</a:t>
            </a:r>
          </a:p>
          <a:p>
            <a:pPr lvl="1"/>
            <a:r>
              <a:rPr lang="en-US" sz="1800" dirty="0"/>
              <a:t>Tested out PXE Booting a Laptop in the 5th Floor Build Room.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550442-8E7A-965F-811B-DCFAA310A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38" b="17279"/>
          <a:stretch/>
        </p:blipFill>
        <p:spPr>
          <a:xfrm>
            <a:off x="6096000" y="2832863"/>
            <a:ext cx="5823952" cy="384052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F6868CB-CD1F-3D95-03FD-5F17269601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74" t="12371" r="22279" b="12371"/>
          <a:stretch/>
        </p:blipFill>
        <p:spPr>
          <a:xfrm>
            <a:off x="691393" y="4735109"/>
            <a:ext cx="2402790" cy="18117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1241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84" y="629717"/>
            <a:ext cx="5117926" cy="1591654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Personal Collab Page &amp; Other Accomplishments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85" y="2113076"/>
            <a:ext cx="5500171" cy="4449807"/>
          </a:xfrm>
        </p:spPr>
        <p:txBody>
          <a:bodyPr anchor="t">
            <a:normAutofit/>
          </a:bodyPr>
          <a:lstStyle/>
          <a:p>
            <a:r>
              <a:rPr lang="en-US" sz="2400" dirty="0"/>
              <a:t>Created my own Collab Page</a:t>
            </a:r>
          </a:p>
          <a:p>
            <a:pPr lvl="1"/>
            <a:r>
              <a:rPr lang="en-US" sz="2000" dirty="0"/>
              <a:t>Shows my Skills / Experience</a:t>
            </a:r>
          </a:p>
          <a:p>
            <a:pPr lvl="1"/>
            <a:r>
              <a:rPr lang="en-US" sz="2000" dirty="0"/>
              <a:t>What I have Accomplished at BBN</a:t>
            </a:r>
          </a:p>
          <a:p>
            <a:pPr lvl="1"/>
            <a:r>
              <a:rPr lang="en-US" sz="2000" dirty="0"/>
              <a:t>My Current Goals, and their Status</a:t>
            </a:r>
          </a:p>
          <a:p>
            <a:pPr lvl="1"/>
            <a:r>
              <a:rPr lang="en-US" sz="2000" dirty="0"/>
              <a:t>Shoutout to Arun for the Idea!</a:t>
            </a:r>
          </a:p>
          <a:p>
            <a:r>
              <a:rPr lang="en-US" sz="2400" dirty="0"/>
              <a:t>Other Accomplishments</a:t>
            </a:r>
          </a:p>
          <a:p>
            <a:pPr lvl="1"/>
            <a:r>
              <a:rPr lang="en-US" sz="2000" dirty="0"/>
              <a:t>Completed Orientation Checklist</a:t>
            </a:r>
          </a:p>
          <a:p>
            <a:pPr lvl="1"/>
            <a:r>
              <a:rPr lang="en-US" sz="2000" dirty="0"/>
              <a:t>Created Goals on Workday</a:t>
            </a:r>
          </a:p>
          <a:p>
            <a:pPr lvl="1"/>
            <a:r>
              <a:rPr lang="en-US" sz="2000" dirty="0"/>
              <a:t>Setup my CISCO Desk Phone for Voicemails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F8B695-D9A6-805E-DA64-5E6BFA0FB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" r="3957"/>
          <a:stretch/>
        </p:blipFill>
        <p:spPr>
          <a:xfrm>
            <a:off x="6407245" y="3642996"/>
            <a:ext cx="5500171" cy="3003015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93442A-5A89-539F-E941-CE8D61454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566" y="274695"/>
            <a:ext cx="5502850" cy="309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89EF23-4147-2E8C-A37A-16FD775D6ED2}"/>
              </a:ext>
            </a:extLst>
          </p:cNvPr>
          <p:cNvSpPr txBox="1"/>
          <p:nvPr/>
        </p:nvSpPr>
        <p:spPr>
          <a:xfrm>
            <a:off x="1691251" y="251843"/>
            <a:ext cx="8809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 you Everyone for Helping me along the way!!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DBA37-BA72-AE87-1B97-C8B7DD5FED51}"/>
              </a:ext>
            </a:extLst>
          </p:cNvPr>
          <p:cNvSpPr txBox="1"/>
          <p:nvPr/>
        </p:nvSpPr>
        <p:spPr>
          <a:xfrm>
            <a:off x="1062680" y="2043113"/>
            <a:ext cx="31588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Peter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Arun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Bobby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Frank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Vanessa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FDDCE-5215-3FEA-EC6E-0DC664BEFFA4}"/>
              </a:ext>
            </a:extLst>
          </p:cNvPr>
          <p:cNvSpPr txBox="1"/>
          <p:nvPr/>
        </p:nvSpPr>
        <p:spPr>
          <a:xfrm>
            <a:off x="4336223" y="2043113"/>
            <a:ext cx="31588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Curtis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Robert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Arda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Josh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Will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Patrick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219FD-C03D-9D93-EED9-8FCABE885F59}"/>
              </a:ext>
            </a:extLst>
          </p:cNvPr>
          <p:cNvSpPr txBox="1"/>
          <p:nvPr/>
        </p:nvSpPr>
        <p:spPr>
          <a:xfrm>
            <a:off x="7609767" y="2046257"/>
            <a:ext cx="31588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George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Jacob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Noah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Alejandro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Matt</a:t>
            </a:r>
          </a:p>
        </p:txBody>
      </p:sp>
    </p:spTree>
    <p:extLst>
      <p:ext uri="{BB962C8B-B14F-4D97-AF65-F5344CB8AC3E}">
        <p14:creationId xmlns:p14="http://schemas.microsoft.com/office/powerpoint/2010/main" val="427654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77505"/>
            <a:ext cx="10131425" cy="1109522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Who is Tyler Karpowicz?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337733"/>
            <a:ext cx="10820400" cy="4695660"/>
          </a:xfrm>
        </p:spPr>
        <p:txBody>
          <a:bodyPr anchor="t">
            <a:normAutofit/>
          </a:bodyPr>
          <a:lstStyle/>
          <a:p>
            <a:r>
              <a:rPr lang="en-US" sz="2000" dirty="0"/>
              <a:t>From Sayville, New York - Long Island</a:t>
            </a:r>
          </a:p>
          <a:p>
            <a:r>
              <a:rPr lang="en-US" sz="2000" dirty="0"/>
              <a:t>Sys Admin Intern for Raytheon Intelligence and Space at BBN</a:t>
            </a:r>
          </a:p>
          <a:p>
            <a:r>
              <a:rPr lang="en-US" sz="2000" dirty="0"/>
              <a:t>Currently Pursuing a Major in Cybersecurity with Minors in Computer Science and Computer Networking, at Wentworth Institute of Technology</a:t>
            </a:r>
          </a:p>
          <a:p>
            <a:pPr lvl="1"/>
            <a:r>
              <a:rPr lang="en-US" sz="1800" dirty="0"/>
              <a:t>Currently in my Junior Year</a:t>
            </a:r>
          </a:p>
        </p:txBody>
      </p:sp>
      <p:pic>
        <p:nvPicPr>
          <p:cNvPr id="5" name="Picture 4" descr="A picture containing nature, city, shore, resort&#10;&#10;Description automatically generated">
            <a:extLst>
              <a:ext uri="{FF2B5EF4-FFF2-40B4-BE49-F238E27FC236}">
                <a16:creationId xmlns:a16="http://schemas.microsoft.com/office/drawing/2014/main" id="{129D1A3A-DD51-A96A-D0AE-D39B5B21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17" y="3512974"/>
            <a:ext cx="5542782" cy="3117815"/>
          </a:xfrm>
          <a:prstGeom prst="rect">
            <a:avLst/>
          </a:prstGeom>
        </p:spPr>
      </p:pic>
      <p:pic>
        <p:nvPicPr>
          <p:cNvPr id="7" name="Picture 6" descr="A picture containing outdoor, sky, water, beach&#10;&#10;Description automatically generated">
            <a:extLst>
              <a:ext uri="{FF2B5EF4-FFF2-40B4-BE49-F238E27FC236}">
                <a16:creationId xmlns:a16="http://schemas.microsoft.com/office/drawing/2014/main" id="{08ECD857-23C3-7333-033E-74FFB8D9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512975"/>
            <a:ext cx="4669874" cy="31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3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together&#10;&#10;Description automatically generated with medium confidence">
            <a:extLst>
              <a:ext uri="{FF2B5EF4-FFF2-40B4-BE49-F238E27FC236}">
                <a16:creationId xmlns:a16="http://schemas.microsoft.com/office/drawing/2014/main" id="{81460FFF-6B2F-10FF-1CD4-EBE4699F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199" y="4585020"/>
            <a:ext cx="7620000" cy="1895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77505"/>
            <a:ext cx="10131425" cy="1109522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Who is Tyler Karpowicz?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375056"/>
            <a:ext cx="10820400" cy="4695660"/>
          </a:xfrm>
        </p:spPr>
        <p:txBody>
          <a:bodyPr anchor="t">
            <a:normAutofit/>
          </a:bodyPr>
          <a:lstStyle/>
          <a:p>
            <a:r>
              <a:rPr lang="en-US" sz="2000" dirty="0"/>
              <a:t>Business Experience: CEO of a Virtual Company at Sayville High School</a:t>
            </a:r>
          </a:p>
          <a:p>
            <a:pPr lvl="1"/>
            <a:r>
              <a:rPr lang="en-US" sz="1800" dirty="0"/>
              <a:t>Managed and Oversaw all Business Operations</a:t>
            </a:r>
          </a:p>
          <a:p>
            <a:pPr lvl="1"/>
            <a:r>
              <a:rPr lang="en-US" sz="1800" dirty="0"/>
              <a:t>Prepared Presentations and Pitches for Judges in Front of a 10,000+ Person Crowd</a:t>
            </a:r>
          </a:p>
          <a:p>
            <a:pPr lvl="1"/>
            <a:r>
              <a:rPr lang="en-US" sz="1800" dirty="0"/>
              <a:t>Made Trade Deals with other Virtual Businesses at Trade Shows, Nationally, and Overseas.</a:t>
            </a:r>
          </a:p>
          <a:p>
            <a:pPr lvl="1"/>
            <a:r>
              <a:rPr lang="en-US" sz="1800" dirty="0"/>
              <a:t>Placed in the Top 150 Businesses Nationally for Virtual Enterprise International.</a:t>
            </a:r>
            <a:endParaRPr lang="en-US" sz="2000" dirty="0"/>
          </a:p>
          <a:p>
            <a:r>
              <a:rPr lang="en-US" sz="2000" dirty="0"/>
              <a:t>Extra Skills: Game Development, Computer Maintenance / Repair, and Media Production (YouTube)</a:t>
            </a:r>
          </a:p>
          <a:p>
            <a:pPr lvl="1"/>
            <a:r>
              <a:rPr lang="en-US" sz="1800" dirty="0"/>
              <a:t>Game Development: Unreal Engine 4, Radiant (Call of Duty Black Ops 3)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E45E39A4-67DD-EC6A-CCBA-4431C6BAC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2" t="10222" r="19813" b="10222"/>
          <a:stretch/>
        </p:blipFill>
        <p:spPr>
          <a:xfrm>
            <a:off x="685799" y="4585020"/>
            <a:ext cx="249594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532" y="1036740"/>
            <a:ext cx="5764935" cy="740794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Evaluate-STIG 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77534"/>
            <a:ext cx="10820400" cy="576665"/>
          </a:xfrm>
        </p:spPr>
        <p:txBody>
          <a:bodyPr anchor="t">
            <a:normAutofit/>
          </a:bodyPr>
          <a:lstStyle/>
          <a:p>
            <a:r>
              <a:rPr lang="en-US" sz="2000" dirty="0"/>
              <a:t>Gave an In-Depth Presentation and Demonstration on Evaluate-STIG for BBN-BI-Staff</a:t>
            </a:r>
          </a:p>
          <a:p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9185FD-B501-34EE-C824-2E0F90B293A6}"/>
              </a:ext>
            </a:extLst>
          </p:cNvPr>
          <p:cNvSpPr txBox="1">
            <a:spLocks/>
          </p:cNvSpPr>
          <p:nvPr/>
        </p:nvSpPr>
        <p:spPr>
          <a:xfrm>
            <a:off x="6387205" y="5955333"/>
            <a:ext cx="4156172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Showing How to Utilize Evaluate-STIG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47607E-2216-B29D-C22E-D1700C4532AB}"/>
              </a:ext>
            </a:extLst>
          </p:cNvPr>
          <p:cNvSpPr txBox="1">
            <a:spLocks/>
          </p:cNvSpPr>
          <p:nvPr/>
        </p:nvSpPr>
        <p:spPr>
          <a:xfrm>
            <a:off x="906250" y="5955333"/>
            <a:ext cx="4156172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Evaluate-STIG File Directories</a:t>
            </a:r>
          </a:p>
        </p:txBody>
      </p: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F56736-5A9A-34CC-3D37-1AC7BA7D0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5" b="7258"/>
          <a:stretch/>
        </p:blipFill>
        <p:spPr>
          <a:xfrm>
            <a:off x="5795615" y="2684974"/>
            <a:ext cx="5710586" cy="209922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676F95D-8AC1-B143-513A-6FDB47588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"/>
          <a:stretch/>
        </p:blipFill>
        <p:spPr>
          <a:xfrm>
            <a:off x="5795615" y="4340859"/>
            <a:ext cx="5710586" cy="999530"/>
          </a:xfrm>
          <a:prstGeom prst="rect">
            <a:avLst/>
          </a:prstGeom>
        </p:spPr>
      </p:pic>
      <p:pic>
        <p:nvPicPr>
          <p:cNvPr id="14" name="Picture 1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4857E68-996E-4D0B-BB01-B8EF78A9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18" y="2439904"/>
            <a:ext cx="4868665" cy="355738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0BEC3BA-F962-B99B-8C0C-E0EF85FAB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1"/>
          <a:stretch/>
        </p:blipFill>
        <p:spPr>
          <a:xfrm>
            <a:off x="5795613" y="5164356"/>
            <a:ext cx="5710587" cy="8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852579-FDCB-FA3E-9023-F3A49C7B4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5" r="15121" b="11157"/>
          <a:stretch/>
        </p:blipFill>
        <p:spPr>
          <a:xfrm>
            <a:off x="369162" y="3062519"/>
            <a:ext cx="5699807" cy="2864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B9126A-35F2-BD04-EB6D-86320D1A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" r="15179" b="11475"/>
          <a:stretch/>
        </p:blipFill>
        <p:spPr>
          <a:xfrm>
            <a:off x="6367439" y="3062519"/>
            <a:ext cx="5455399" cy="2864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F4D26C-2B6F-34C9-4AA1-3F4C1FB8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19" y="1633969"/>
            <a:ext cx="11328161" cy="864637"/>
          </a:xfrm>
        </p:spPr>
        <p:txBody>
          <a:bodyPr anchor="t">
            <a:normAutofit/>
          </a:bodyPr>
          <a:lstStyle/>
          <a:p>
            <a:r>
              <a:rPr lang="en-US" sz="2000" dirty="0"/>
              <a:t>Showed Examples on how Evaluate-STIG can Drastically Increase the Efficiency of the Hardening Process</a:t>
            </a:r>
          </a:p>
          <a:p>
            <a:pPr lvl="1"/>
            <a:r>
              <a:rPr lang="en-US" sz="1800" dirty="0"/>
              <a:t>For the Windows 10 STIG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2A2E6-5271-3B2A-3ABF-5B5672EE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12305"/>
            <a:ext cx="10131425" cy="864637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Evaluate-STIG 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7D5E95-D90E-B3ED-76BF-0C39A76510DF}"/>
              </a:ext>
            </a:extLst>
          </p:cNvPr>
          <p:cNvSpPr txBox="1">
            <a:spLocks/>
          </p:cNvSpPr>
          <p:nvPr/>
        </p:nvSpPr>
        <p:spPr>
          <a:xfrm>
            <a:off x="369162" y="2572933"/>
            <a:ext cx="5699807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Traditional SCAP/STIG: 8 Open, 46 Not Reviewed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DD2CE-B54D-B717-7F7F-426B1C1037A1}"/>
              </a:ext>
            </a:extLst>
          </p:cNvPr>
          <p:cNvSpPr txBox="1">
            <a:spLocks/>
          </p:cNvSpPr>
          <p:nvPr/>
        </p:nvSpPr>
        <p:spPr>
          <a:xfrm>
            <a:off x="6096000" y="2594190"/>
            <a:ext cx="5699807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Evaluate-STIG: 13 Open, 8 Not Reviewed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95E9EC-B147-C4D6-31B0-A8DB0EDE1F87}"/>
              </a:ext>
            </a:extLst>
          </p:cNvPr>
          <p:cNvSpPr txBox="1">
            <a:spLocks/>
          </p:cNvSpPr>
          <p:nvPr/>
        </p:nvSpPr>
        <p:spPr>
          <a:xfrm>
            <a:off x="2235393" y="5947159"/>
            <a:ext cx="1967344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54 Manual Items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2764CD-1F21-0A01-40AD-2DFA32D8DD46}"/>
              </a:ext>
            </a:extLst>
          </p:cNvPr>
          <p:cNvSpPr txBox="1">
            <a:spLocks/>
          </p:cNvSpPr>
          <p:nvPr/>
        </p:nvSpPr>
        <p:spPr>
          <a:xfrm>
            <a:off x="8111466" y="5947159"/>
            <a:ext cx="1967344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21 Manual Items</a:t>
            </a:r>
          </a:p>
        </p:txBody>
      </p:sp>
    </p:spTree>
    <p:extLst>
      <p:ext uri="{BB962C8B-B14F-4D97-AF65-F5344CB8AC3E}">
        <p14:creationId xmlns:p14="http://schemas.microsoft.com/office/powerpoint/2010/main" val="3600256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F4D26C-2B6F-34C9-4AA1-3F4C1FB8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17" y="1685020"/>
            <a:ext cx="11254303" cy="864637"/>
          </a:xfrm>
        </p:spPr>
        <p:txBody>
          <a:bodyPr anchor="t">
            <a:normAutofit/>
          </a:bodyPr>
          <a:lstStyle/>
          <a:p>
            <a:r>
              <a:rPr lang="en-US" sz="2000" dirty="0"/>
              <a:t>Showed Examples on how Evaluate-STIG can Drastically Increase the Efficiency of the Hardening Process</a:t>
            </a:r>
          </a:p>
          <a:p>
            <a:pPr lvl="1"/>
            <a:r>
              <a:rPr lang="en-US" sz="1800" dirty="0"/>
              <a:t>For the Microsoft Edge STIG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2A2E6-5271-3B2A-3ABF-5B5672EE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12305"/>
            <a:ext cx="10131425" cy="864637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Evaluate-STIG 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7D5E95-D90E-B3ED-76BF-0C39A76510DF}"/>
              </a:ext>
            </a:extLst>
          </p:cNvPr>
          <p:cNvSpPr txBox="1">
            <a:spLocks/>
          </p:cNvSpPr>
          <p:nvPr/>
        </p:nvSpPr>
        <p:spPr>
          <a:xfrm>
            <a:off x="369162" y="2619112"/>
            <a:ext cx="5699807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Traditional SCAP/STIG: 0 Open, 7 Not Reviewed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DD2CE-B54D-B717-7F7F-426B1C1037A1}"/>
              </a:ext>
            </a:extLst>
          </p:cNvPr>
          <p:cNvSpPr txBox="1">
            <a:spLocks/>
          </p:cNvSpPr>
          <p:nvPr/>
        </p:nvSpPr>
        <p:spPr>
          <a:xfrm>
            <a:off x="6096000" y="2631133"/>
            <a:ext cx="5699807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Evaluate-STIG: 0 Open, 0 Not Reviewed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36FACC-0206-22F2-FCC9-9DC8AA84C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5" t="4740" r="12650" b="14524"/>
          <a:stretch/>
        </p:blipFill>
        <p:spPr>
          <a:xfrm>
            <a:off x="369162" y="3142317"/>
            <a:ext cx="5712520" cy="2786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9A4DDD-B5FA-808F-BF36-7FB8D379E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3" t="4503" r="2422" b="4427"/>
          <a:stretch/>
        </p:blipFill>
        <p:spPr>
          <a:xfrm>
            <a:off x="6417577" y="3145254"/>
            <a:ext cx="5405261" cy="2754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332BC7-654F-65BF-996A-14A715388656}"/>
              </a:ext>
            </a:extLst>
          </p:cNvPr>
          <p:cNvSpPr txBox="1">
            <a:spLocks/>
          </p:cNvSpPr>
          <p:nvPr/>
        </p:nvSpPr>
        <p:spPr>
          <a:xfrm>
            <a:off x="2235393" y="5947159"/>
            <a:ext cx="1967344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7 Manual Items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E5D4519-5CEE-6C45-67DF-A0515C7C6DF9}"/>
              </a:ext>
            </a:extLst>
          </p:cNvPr>
          <p:cNvSpPr txBox="1">
            <a:spLocks/>
          </p:cNvSpPr>
          <p:nvPr/>
        </p:nvSpPr>
        <p:spPr>
          <a:xfrm>
            <a:off x="8136535" y="5980662"/>
            <a:ext cx="1967344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0 Manual Items</a:t>
            </a:r>
          </a:p>
        </p:txBody>
      </p:sp>
    </p:spTree>
    <p:extLst>
      <p:ext uri="{BB962C8B-B14F-4D97-AF65-F5344CB8AC3E}">
        <p14:creationId xmlns:p14="http://schemas.microsoft.com/office/powerpoint/2010/main" val="329085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F4D26C-2B6F-34C9-4AA1-3F4C1FB8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48" y="1641030"/>
            <a:ext cx="10613928" cy="1263148"/>
          </a:xfrm>
        </p:spPr>
        <p:txBody>
          <a:bodyPr anchor="t">
            <a:normAutofit/>
          </a:bodyPr>
          <a:lstStyle/>
          <a:p>
            <a:r>
              <a:rPr lang="en-US" sz="2000" dirty="0"/>
              <a:t>Showed Examples of Evaluate-STIG </a:t>
            </a:r>
            <a:r>
              <a:rPr lang="en-US" sz="2000" dirty="0" err="1"/>
              <a:t>AnswerFiles</a:t>
            </a:r>
            <a:endParaRPr lang="en-US" sz="2000" dirty="0"/>
          </a:p>
          <a:p>
            <a:r>
              <a:rPr lang="en-US" sz="2000" dirty="0"/>
              <a:t>Explained Components of Evaluate-STIG </a:t>
            </a:r>
            <a:r>
              <a:rPr lang="en-US" sz="2000" dirty="0" err="1"/>
              <a:t>AnswerFiles</a:t>
            </a:r>
            <a:endParaRPr lang="en-US" sz="2000" dirty="0"/>
          </a:p>
          <a:p>
            <a:r>
              <a:rPr lang="en-US" sz="2000" dirty="0"/>
              <a:t>Showed How to Use Evaluate-STIG </a:t>
            </a:r>
            <a:r>
              <a:rPr lang="en-US" sz="2000" dirty="0" err="1"/>
              <a:t>AnswerFiles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2A2E6-5271-3B2A-3ABF-5B5672EE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29083"/>
            <a:ext cx="10131425" cy="864637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Evaluate-STIG 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7D5E95-D90E-B3ED-76BF-0C39A76510DF}"/>
              </a:ext>
            </a:extLst>
          </p:cNvPr>
          <p:cNvSpPr txBox="1">
            <a:spLocks/>
          </p:cNvSpPr>
          <p:nvPr/>
        </p:nvSpPr>
        <p:spPr>
          <a:xfrm>
            <a:off x="714082" y="3141607"/>
            <a:ext cx="5381918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Microsoft Edge </a:t>
            </a:r>
            <a:r>
              <a:rPr lang="en-US" sz="2000" dirty="0" err="1"/>
              <a:t>AnswerFile</a:t>
            </a:r>
            <a:r>
              <a:rPr lang="en-US" sz="2000" dirty="0"/>
              <a:t> with 2 Vulnerability IDs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3A2A292-95D8-E15C-12FC-F78BFC0AD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"/>
          <a:stretch/>
        </p:blipFill>
        <p:spPr>
          <a:xfrm>
            <a:off x="6882828" y="3607826"/>
            <a:ext cx="4940009" cy="297597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6FAEDC1-0119-9F2B-CDFF-E90A4EF9A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/>
          <a:stretch/>
        </p:blipFill>
        <p:spPr>
          <a:xfrm>
            <a:off x="444548" y="3607826"/>
            <a:ext cx="6269181" cy="297597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4AB8A94-2296-55CF-4013-7BFDA4A1B704}"/>
              </a:ext>
            </a:extLst>
          </p:cNvPr>
          <p:cNvSpPr txBox="1">
            <a:spLocks/>
          </p:cNvSpPr>
          <p:nvPr/>
        </p:nvSpPr>
        <p:spPr>
          <a:xfrm>
            <a:off x="6964226" y="3138727"/>
            <a:ext cx="4777212" cy="46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Microsoft Edge </a:t>
            </a:r>
            <a:r>
              <a:rPr lang="en-US" sz="2000" dirty="0" err="1"/>
              <a:t>AnswerFile</a:t>
            </a:r>
            <a:r>
              <a:rPr lang="en-US" sz="2000" dirty="0"/>
              <a:t> with 2 Options</a:t>
            </a:r>
          </a:p>
        </p:txBody>
      </p:sp>
    </p:spTree>
    <p:extLst>
      <p:ext uri="{BB962C8B-B14F-4D97-AF65-F5344CB8AC3E}">
        <p14:creationId xmlns:p14="http://schemas.microsoft.com/office/powerpoint/2010/main" val="333000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42792F-F842-3355-C4D2-B7A9E8E0489C}"/>
              </a:ext>
            </a:extLst>
          </p:cNvPr>
          <p:cNvSpPr txBox="1">
            <a:spLocks/>
          </p:cNvSpPr>
          <p:nvPr/>
        </p:nvSpPr>
        <p:spPr>
          <a:xfrm>
            <a:off x="369162" y="2026783"/>
            <a:ext cx="4940000" cy="45803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Created a Guide and Documentation on Collab for Evaluate-STIG</a:t>
            </a:r>
          </a:p>
          <a:p>
            <a:pPr lvl="1"/>
            <a:r>
              <a:rPr lang="en-US" sz="1800" dirty="0"/>
              <a:t>What is Evaluate-STIG?</a:t>
            </a:r>
          </a:p>
          <a:p>
            <a:pPr lvl="1"/>
            <a:r>
              <a:rPr lang="en-US" sz="1800" dirty="0"/>
              <a:t>How to Get Evaluate-STIG</a:t>
            </a:r>
          </a:p>
          <a:p>
            <a:pPr lvl="1"/>
            <a:r>
              <a:rPr lang="en-US" sz="1800" dirty="0"/>
              <a:t>How to Use Evaluate-STIG</a:t>
            </a:r>
          </a:p>
          <a:p>
            <a:r>
              <a:rPr lang="en-US" sz="2000" dirty="0"/>
              <a:t>Added a Section for Evaluate-STIG Answer Files</a:t>
            </a:r>
          </a:p>
          <a:p>
            <a:pPr lvl="1"/>
            <a:r>
              <a:rPr lang="en-US" sz="1800" dirty="0"/>
              <a:t>What are Evaluate-STIG </a:t>
            </a:r>
            <a:r>
              <a:rPr lang="en-US" sz="1800" dirty="0" err="1"/>
              <a:t>AnswerFiles</a:t>
            </a:r>
            <a:r>
              <a:rPr lang="en-US" sz="1800" dirty="0"/>
              <a:t>?</a:t>
            </a:r>
          </a:p>
          <a:p>
            <a:pPr lvl="1"/>
            <a:r>
              <a:rPr lang="en-US" sz="1800" dirty="0"/>
              <a:t>Important Guidelines for Making an Evaluate-STIG </a:t>
            </a:r>
            <a:r>
              <a:rPr lang="en-US" sz="1800" dirty="0" err="1"/>
              <a:t>AnswerFile</a:t>
            </a:r>
            <a:endParaRPr lang="en-US" sz="1800" dirty="0"/>
          </a:p>
          <a:p>
            <a:pPr lvl="1"/>
            <a:r>
              <a:rPr lang="en-US" sz="1800" dirty="0"/>
              <a:t>How to Make an Evaluate-STIG </a:t>
            </a:r>
            <a:r>
              <a:rPr lang="en-US" sz="1800" dirty="0" err="1"/>
              <a:t>AnswerFile</a:t>
            </a:r>
            <a:endParaRPr lang="en-US" sz="1800" dirty="0"/>
          </a:p>
          <a:p>
            <a:pPr lvl="1"/>
            <a:r>
              <a:rPr lang="en-US" sz="1800" dirty="0"/>
              <a:t>How to Use an Evaluate-STIG </a:t>
            </a:r>
            <a:r>
              <a:rPr lang="en-US" sz="1800" dirty="0" err="1"/>
              <a:t>AnswerFile</a:t>
            </a:r>
            <a:endParaRPr lang="en-US" sz="1800" dirty="0"/>
          </a:p>
          <a:p>
            <a:pPr lvl="1"/>
            <a:r>
              <a:rPr lang="en-US" sz="1800" dirty="0"/>
              <a:t>Evaluate-STIG </a:t>
            </a:r>
            <a:r>
              <a:rPr lang="en-US" sz="1800" dirty="0" err="1"/>
              <a:t>AnswerFile</a:t>
            </a:r>
            <a:r>
              <a:rPr lang="en-US" sz="1800" dirty="0"/>
              <a:t> Word Bank</a:t>
            </a:r>
          </a:p>
          <a:p>
            <a:pPr lvl="1"/>
            <a:endParaRPr lang="en-US" sz="1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1F049F-CAE9-D4B8-1759-0C69DDB4DA19}"/>
              </a:ext>
            </a:extLst>
          </p:cNvPr>
          <p:cNvSpPr txBox="1">
            <a:spLocks/>
          </p:cNvSpPr>
          <p:nvPr/>
        </p:nvSpPr>
        <p:spPr>
          <a:xfrm>
            <a:off x="369162" y="578911"/>
            <a:ext cx="4479676" cy="14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latin typeface="+mj-lt"/>
              </a:rPr>
              <a:t>Evaluate-STIG Documentation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C006533-E6D4-4CFB-91BB-BA49D0960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49" t="12440" r="2928"/>
          <a:stretch/>
        </p:blipFill>
        <p:spPr>
          <a:xfrm>
            <a:off x="6419654" y="490194"/>
            <a:ext cx="5403184" cy="2990158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75CC3-E6CC-C2EA-E27C-CCD990E6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48" t="4661"/>
          <a:stretch/>
        </p:blipFill>
        <p:spPr>
          <a:xfrm>
            <a:off x="6283308" y="3723588"/>
            <a:ext cx="5539530" cy="30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0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78" y="596691"/>
            <a:ext cx="10131425" cy="824917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Learning at BBN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A5BCC-EA19-4452-3617-4B2C82A3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90" y="2180475"/>
            <a:ext cx="3363867" cy="4053126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000" dirty="0"/>
              <a:t>Labor Reporting &amp; Compliance</a:t>
            </a:r>
          </a:p>
          <a:p>
            <a:r>
              <a:rPr lang="en-US" sz="2000" dirty="0"/>
              <a:t>General Awareness of U.S. and European Export Controls</a:t>
            </a:r>
          </a:p>
          <a:p>
            <a:r>
              <a:rPr lang="en-US" sz="2000" dirty="0" err="1"/>
              <a:t>RTime</a:t>
            </a:r>
            <a:r>
              <a:rPr lang="en-US" sz="2000" dirty="0"/>
              <a:t> Time Reporting for Employees</a:t>
            </a:r>
          </a:p>
          <a:p>
            <a:r>
              <a:rPr lang="en-US" sz="2000" dirty="0"/>
              <a:t>Cyber Security Awareness (Ethics Compliance Education Center)</a:t>
            </a:r>
          </a:p>
          <a:p>
            <a:r>
              <a:rPr lang="en-US" sz="2000" dirty="0"/>
              <a:t>Machine Shop Safety</a:t>
            </a:r>
          </a:p>
          <a:p>
            <a:r>
              <a:rPr lang="en-US" sz="2000" dirty="0"/>
              <a:t>Personal Protective Equipment</a:t>
            </a:r>
          </a:p>
          <a:p>
            <a:r>
              <a:rPr lang="en-US" sz="2000" dirty="0"/>
              <a:t>Toxic Metals Awareness</a:t>
            </a:r>
          </a:p>
          <a:p>
            <a:r>
              <a:rPr lang="en-US" sz="2000" dirty="0"/>
              <a:t>Hazardous Waste Awareness</a:t>
            </a:r>
          </a:p>
          <a:p>
            <a:r>
              <a:rPr lang="en-US" sz="2000" dirty="0"/>
              <a:t>Hazard Communication</a:t>
            </a:r>
          </a:p>
          <a:p>
            <a:r>
              <a:rPr lang="en-US" sz="2000" dirty="0" err="1"/>
              <a:t>RTXConnections</a:t>
            </a:r>
            <a:r>
              <a:rPr lang="en-US" sz="2000" dirty="0"/>
              <a:t> Social Access Requirement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CFC523-70B0-A29E-AE16-2CF0E29EA76E}"/>
              </a:ext>
            </a:extLst>
          </p:cNvPr>
          <p:cNvSpPr txBox="1">
            <a:spLocks/>
          </p:cNvSpPr>
          <p:nvPr/>
        </p:nvSpPr>
        <p:spPr>
          <a:xfrm>
            <a:off x="387223" y="1356334"/>
            <a:ext cx="3565203" cy="8249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u="sng" cap="none" dirty="0"/>
              <a:t>Workday Trainings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9EB116-A33D-79CB-0C1C-06A61CBB9671}"/>
              </a:ext>
            </a:extLst>
          </p:cNvPr>
          <p:cNvSpPr txBox="1">
            <a:spLocks/>
          </p:cNvSpPr>
          <p:nvPr/>
        </p:nvSpPr>
        <p:spPr>
          <a:xfrm>
            <a:off x="7817926" y="2254363"/>
            <a:ext cx="3363867" cy="39270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Seminar: “Pizza with </a:t>
            </a:r>
            <a:r>
              <a:rPr lang="en-US" sz="2000" dirty="0" err="1"/>
              <a:t>ChatGPT</a:t>
            </a:r>
            <a:r>
              <a:rPr lang="en-US" sz="2000" dirty="0"/>
              <a:t> or: How I Learned to Stop Worrying and Love the Bot.”</a:t>
            </a:r>
          </a:p>
          <a:p>
            <a:r>
              <a:rPr lang="en-US" sz="2000" dirty="0"/>
              <a:t>Risk Management Framework (RMF) Continuous Monitoring Plan and Strategy Discussion</a:t>
            </a:r>
          </a:p>
          <a:p>
            <a:r>
              <a:rPr lang="en-US" sz="2000" dirty="0"/>
              <a:t>Synthetic Biology SDP Seminar: Unlocking the Hidden World of Scent with </a:t>
            </a:r>
            <a:r>
              <a:rPr lang="en-US" sz="2000" dirty="0" err="1"/>
              <a:t>Canaery</a:t>
            </a:r>
            <a:endParaRPr lang="en-US" sz="2000" dirty="0"/>
          </a:p>
          <a:p>
            <a:r>
              <a:rPr lang="en-US" sz="2000" dirty="0"/>
              <a:t>Government Property Compliance Seminar</a:t>
            </a:r>
          </a:p>
          <a:p>
            <a:r>
              <a:rPr lang="en-US" sz="2000" dirty="0"/>
              <a:t>Fun with GPT3: Writing Code</a:t>
            </a:r>
          </a:p>
          <a:p>
            <a:r>
              <a:rPr lang="en-US" sz="2000" dirty="0"/>
              <a:t>SDP Networks Seminar: Transmit Beamforming Over Acoustic Channels: Is Space Division Multiple Access the Next Goal?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71F5A9-3E1E-B2A9-D361-06D4039C62E3}"/>
              </a:ext>
            </a:extLst>
          </p:cNvPr>
          <p:cNvSpPr txBox="1">
            <a:spLocks/>
          </p:cNvSpPr>
          <p:nvPr/>
        </p:nvSpPr>
        <p:spPr>
          <a:xfrm>
            <a:off x="7616590" y="1421608"/>
            <a:ext cx="3565203" cy="8249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u="sng" cap="none" dirty="0"/>
              <a:t>Seminars &amp; Information Sessions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795107-54EF-0CE8-C32E-B8C3B96703C7}"/>
              </a:ext>
            </a:extLst>
          </p:cNvPr>
          <p:cNvSpPr txBox="1">
            <a:spLocks/>
          </p:cNvSpPr>
          <p:nvPr/>
        </p:nvSpPr>
        <p:spPr>
          <a:xfrm>
            <a:off x="4152054" y="2270459"/>
            <a:ext cx="3363867" cy="35473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Atlassian Tools Tour</a:t>
            </a:r>
          </a:p>
          <a:p>
            <a:r>
              <a:rPr lang="en-US" sz="2000" dirty="0"/>
              <a:t>Intro to </a:t>
            </a:r>
            <a:r>
              <a:rPr lang="en-US" sz="2000" dirty="0" err="1"/>
              <a:t>Slurm</a:t>
            </a:r>
            <a:endParaRPr lang="en-US" sz="2000" dirty="0"/>
          </a:p>
          <a:p>
            <a:r>
              <a:rPr lang="en-US" sz="2000" dirty="0"/>
              <a:t>Tour of Bolt</a:t>
            </a:r>
          </a:p>
          <a:p>
            <a:r>
              <a:rPr lang="en-US" sz="2000" dirty="0"/>
              <a:t>EHSS Orientation Checklist</a:t>
            </a:r>
          </a:p>
          <a:p>
            <a:r>
              <a:rPr lang="en-US" sz="2000" dirty="0"/>
              <a:t>BSP GPO / Symantec Setup</a:t>
            </a:r>
          </a:p>
          <a:p>
            <a:r>
              <a:rPr lang="en-US" sz="2000" dirty="0"/>
              <a:t>Learned about the Process and Procedures associated with Network Mapping</a:t>
            </a:r>
          </a:p>
          <a:p>
            <a:r>
              <a:rPr lang="en-US" sz="2000" dirty="0"/>
              <a:t>RTX CSS Lunch &amp; Learn - Evaluate - STIG Overview and Demonstration</a:t>
            </a:r>
          </a:p>
          <a:p>
            <a:r>
              <a:rPr lang="en-US" sz="2000" dirty="0"/>
              <a:t>Confluence Macros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E268C1-166B-7DB1-0CCB-C0962B5FB6A7}"/>
              </a:ext>
            </a:extLst>
          </p:cNvPr>
          <p:cNvSpPr txBox="1">
            <a:spLocks/>
          </p:cNvSpPr>
          <p:nvPr/>
        </p:nvSpPr>
        <p:spPr>
          <a:xfrm>
            <a:off x="3951572" y="1437153"/>
            <a:ext cx="3565203" cy="8249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u="sng" cap="none" dirty="0"/>
              <a:t>Learning (Outside of Workday Trainings)</a:t>
            </a:r>
          </a:p>
        </p:txBody>
      </p:sp>
    </p:spTree>
    <p:extLst>
      <p:ext uri="{BB962C8B-B14F-4D97-AF65-F5344CB8AC3E}">
        <p14:creationId xmlns:p14="http://schemas.microsoft.com/office/powerpoint/2010/main" val="436251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900</TotalTime>
  <Words>916</Words>
  <Application>Microsoft Office PowerPoint</Application>
  <PresentationFormat>Widescreen</PresentationFormat>
  <Paragraphs>161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Celestial</vt:lpstr>
      <vt:lpstr>Spring Co-Op Presentation</vt:lpstr>
      <vt:lpstr>Who is Tyler Karpowicz?</vt:lpstr>
      <vt:lpstr>Who is Tyler Karpowicz?</vt:lpstr>
      <vt:lpstr>Evaluate-STIG Presentation</vt:lpstr>
      <vt:lpstr>Evaluate-STIG Presentation</vt:lpstr>
      <vt:lpstr>Evaluate-STIG Presentation</vt:lpstr>
      <vt:lpstr>Evaluate-STIG Presentation</vt:lpstr>
      <vt:lpstr>PowerPoint Presentation</vt:lpstr>
      <vt:lpstr>Learning at BBN</vt:lpstr>
      <vt:lpstr>Build Room</vt:lpstr>
      <vt:lpstr>Hardening Client Laptops (6 Total)</vt:lpstr>
      <vt:lpstr>Maker Space</vt:lpstr>
      <vt:lpstr>Platform One</vt:lpstr>
      <vt:lpstr>Completed HELP Tickets on JIRA</vt:lpstr>
      <vt:lpstr>Personal Collab Page &amp; Other Accomplishments</vt:lpstr>
      <vt:lpstr>PowerPoint Presentation</vt:lpstr>
    </vt:vector>
  </TitlesOfParts>
  <Company>Raytheon BBN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 Presentation</dc:title>
  <dc:creator>Tyler Karpowicz</dc:creator>
  <cp:lastModifiedBy>Karpowicz, Tyler J</cp:lastModifiedBy>
  <cp:revision>17</cp:revision>
  <dcterms:created xsi:type="dcterms:W3CDTF">2023-03-27T23:45:55Z</dcterms:created>
  <dcterms:modified xsi:type="dcterms:W3CDTF">2024-05-17T18:55:09Z</dcterms:modified>
</cp:coreProperties>
</file>